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7" r:id="rId3"/>
    <p:sldId id="300" r:id="rId4"/>
    <p:sldId id="301" r:id="rId5"/>
    <p:sldId id="302" r:id="rId6"/>
    <p:sldId id="277" r:id="rId7"/>
    <p:sldId id="303" r:id="rId8"/>
    <p:sldId id="279" r:id="rId9"/>
    <p:sldId id="305" r:id="rId10"/>
    <p:sldId id="280"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272" r:id="rId27"/>
    <p:sldId id="321"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0061F-BFDE-7175-2EDA-F472504290F4}" v="789" dt="2020-12-24T05:43:13.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197"/>
  </p:normalViewPr>
  <p:slideViewPr>
    <p:cSldViewPr snapToGrid="0">
      <p:cViewPr varScale="1">
        <p:scale>
          <a:sx n="90" d="100"/>
          <a:sy n="90" d="100"/>
        </p:scale>
        <p:origin x="232"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8873711" cy="3385542"/>
          </a:xfrm>
          <a:prstGeom prst="rect">
            <a:avLst/>
          </a:prstGeom>
          <a:solidFill>
            <a:srgbClr val="3B3B3B"/>
          </a:solidFill>
        </p:spPr>
        <p:txBody>
          <a:bodyPr wrap="none" rtlCol="0">
            <a:spAutoFit/>
          </a:bodyPr>
          <a:lstStyle/>
          <a:p>
            <a:r>
              <a:rPr lang="en-US" sz="6600" dirty="0">
                <a:solidFill>
                  <a:srgbClr val="FF6600"/>
                </a:solidFill>
              </a:rPr>
              <a:t>Exploratory Data Analysis</a:t>
            </a:r>
          </a:p>
          <a:p>
            <a:endParaRPr lang="en-CA" sz="4000" b="1" dirty="0"/>
          </a:p>
          <a:p>
            <a:r>
              <a:rPr lang="en-CA" sz="4000" b="1" dirty="0"/>
              <a:t>G2M insight for Cab Investment firm</a:t>
            </a:r>
          </a:p>
          <a:p>
            <a:r>
              <a:rPr lang="en-US" sz="3600" b="1" dirty="0"/>
              <a:t>Submitted by: Negar</a:t>
            </a:r>
          </a:p>
          <a:p>
            <a:r>
              <a:rPr lang="en-US" sz="2800" b="1" dirty="0"/>
              <a:t>October 21, 2022</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3293-950E-C948-6F3D-4FD37591CB15}"/>
              </a:ext>
            </a:extLst>
          </p:cNvPr>
          <p:cNvSpPr>
            <a:spLocks noGrp="1"/>
          </p:cNvSpPr>
          <p:nvPr>
            <p:ph type="title"/>
          </p:nvPr>
        </p:nvSpPr>
        <p:spPr/>
        <p:txBody>
          <a:bodyPr/>
          <a:lstStyle/>
          <a:p>
            <a:r>
              <a:rPr lang="en-US" sz="4400" dirty="0">
                <a:solidFill>
                  <a:srgbClr val="FF6600"/>
                </a:solidFill>
              </a:rPr>
              <a:t> KM Travelled Distribution</a:t>
            </a:r>
            <a:endParaRPr lang="en-US" dirty="0"/>
          </a:p>
        </p:txBody>
      </p:sp>
      <p:sp>
        <p:nvSpPr>
          <p:cNvPr id="3" name="Content Placeholder 2">
            <a:extLst>
              <a:ext uri="{FF2B5EF4-FFF2-40B4-BE49-F238E27FC236}">
                <a16:creationId xmlns:a16="http://schemas.microsoft.com/office/drawing/2014/main" id="{88BA6DDD-A5DC-8A03-B409-600C3B189162}"/>
              </a:ext>
            </a:extLst>
          </p:cNvPr>
          <p:cNvSpPr>
            <a:spLocks noGrp="1"/>
          </p:cNvSpPr>
          <p:nvPr>
            <p:ph idx="1"/>
          </p:nvPr>
        </p:nvSpPr>
        <p:spPr/>
        <p:txBody>
          <a:bodyPr/>
          <a:lstStyle/>
          <a:p>
            <a:r>
              <a:rPr lang="en-US" dirty="0"/>
              <a:t>Most rides range in length from 2 to 48 kilometers for both Pink and Yellow cabs.</a:t>
            </a:r>
          </a:p>
          <a:p>
            <a:endParaRPr lang="en-US" dirty="0"/>
          </a:p>
        </p:txBody>
      </p:sp>
      <p:pic>
        <p:nvPicPr>
          <p:cNvPr id="4" name="Picture 3">
            <a:extLst>
              <a:ext uri="{FF2B5EF4-FFF2-40B4-BE49-F238E27FC236}">
                <a16:creationId xmlns:a16="http://schemas.microsoft.com/office/drawing/2014/main" id="{807CE821-695E-E5BC-F897-EC9895745C1E}"/>
              </a:ext>
            </a:extLst>
          </p:cNvPr>
          <p:cNvPicPr>
            <a:picLocks noChangeAspect="1"/>
          </p:cNvPicPr>
          <p:nvPr/>
        </p:nvPicPr>
        <p:blipFill>
          <a:blip r:embed="rId2"/>
          <a:stretch>
            <a:fillRect/>
          </a:stretch>
        </p:blipFill>
        <p:spPr>
          <a:xfrm>
            <a:off x="1724025" y="2725079"/>
            <a:ext cx="8743950" cy="4019636"/>
          </a:xfrm>
          <a:prstGeom prst="rect">
            <a:avLst/>
          </a:prstGeom>
        </p:spPr>
      </p:pic>
    </p:spTree>
    <p:extLst>
      <p:ext uri="{BB962C8B-B14F-4D97-AF65-F5344CB8AC3E}">
        <p14:creationId xmlns:p14="http://schemas.microsoft.com/office/powerpoint/2010/main" val="419065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 Users per population</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More than 30% of people in the cities of "San Francisco," "Washington," and "Boston" use taxis. </a:t>
            </a:r>
          </a:p>
        </p:txBody>
      </p:sp>
      <p:pic>
        <p:nvPicPr>
          <p:cNvPr id="7" name="Picture 6">
            <a:extLst>
              <a:ext uri="{FF2B5EF4-FFF2-40B4-BE49-F238E27FC236}">
                <a16:creationId xmlns:a16="http://schemas.microsoft.com/office/drawing/2014/main" id="{36C534B8-0CDA-D807-C6D6-B0EA4A3E777F}"/>
              </a:ext>
            </a:extLst>
          </p:cNvPr>
          <p:cNvPicPr>
            <a:picLocks noChangeAspect="1"/>
          </p:cNvPicPr>
          <p:nvPr/>
        </p:nvPicPr>
        <p:blipFill>
          <a:blip r:embed="rId3"/>
          <a:stretch>
            <a:fillRect/>
          </a:stretch>
        </p:blipFill>
        <p:spPr>
          <a:xfrm>
            <a:off x="3714750" y="2822631"/>
            <a:ext cx="8477250" cy="4035369"/>
          </a:xfrm>
          <a:prstGeom prst="rect">
            <a:avLst/>
          </a:prstGeom>
        </p:spPr>
      </p:pic>
    </p:spTree>
    <p:extLst>
      <p:ext uri="{BB962C8B-B14F-4D97-AF65-F5344CB8AC3E}">
        <p14:creationId xmlns:p14="http://schemas.microsoft.com/office/powerpoint/2010/main" val="2965902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5400" dirty="0"/>
            </a:br>
            <a:r>
              <a:rPr lang="en-US" sz="5400" dirty="0">
                <a:solidFill>
                  <a:srgbClr val="FF6600"/>
                </a:solidFill>
              </a:rPr>
              <a:t> Pink and Yellow cab Users Distribution</a:t>
            </a: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People in the cities of "Boston," "Chicago," "Los Angeles," "New York" and "Washington," far prefer Yellow Cab rather than Pink.</a:t>
            </a:r>
          </a:p>
        </p:txBody>
      </p:sp>
      <p:pic>
        <p:nvPicPr>
          <p:cNvPr id="6" name="Picture 5">
            <a:extLst>
              <a:ext uri="{FF2B5EF4-FFF2-40B4-BE49-F238E27FC236}">
                <a16:creationId xmlns:a16="http://schemas.microsoft.com/office/drawing/2014/main" id="{619637FB-A2BD-2A7E-80AB-5D020B93D905}"/>
              </a:ext>
            </a:extLst>
          </p:cNvPr>
          <p:cNvPicPr>
            <a:picLocks noChangeAspect="1"/>
          </p:cNvPicPr>
          <p:nvPr/>
        </p:nvPicPr>
        <p:blipFill>
          <a:blip r:embed="rId3"/>
          <a:stretch>
            <a:fillRect/>
          </a:stretch>
        </p:blipFill>
        <p:spPr>
          <a:xfrm>
            <a:off x="3868506" y="2957885"/>
            <a:ext cx="7904393" cy="3253729"/>
          </a:xfrm>
          <a:prstGeom prst="rect">
            <a:avLst/>
          </a:prstGeom>
        </p:spPr>
      </p:pic>
    </p:spTree>
    <p:extLst>
      <p:ext uri="{BB962C8B-B14F-4D97-AF65-F5344CB8AC3E}">
        <p14:creationId xmlns:p14="http://schemas.microsoft.com/office/powerpoint/2010/main" val="765504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578769" y="1578769"/>
            <a:ext cx="6858002" cy="3700463"/>
          </a:xfrm>
          <a:solidFill>
            <a:srgbClr val="3B3B3B"/>
          </a:solidFill>
        </p:spPr>
        <p:txBody>
          <a:bodyPr vert="vert270" anchor="t" anchorCtr="0">
            <a:normAutofit/>
          </a:bodyPr>
          <a:lstStyle/>
          <a:p>
            <a:br>
              <a:rPr lang="en-US" sz="4800" dirty="0"/>
            </a:br>
            <a:br>
              <a:rPr lang="en-US" sz="4800" dirty="0"/>
            </a:br>
            <a:r>
              <a:rPr lang="en-US" sz="4800" dirty="0">
                <a:solidFill>
                  <a:srgbClr val="FF6600"/>
                </a:solidFill>
              </a:rPr>
              <a:t>Which company has maximum cab users at a particular time period?</a:t>
            </a:r>
            <a:endParaRPr lang="en-US" sz="48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00464" y="987972"/>
            <a:ext cx="8029574"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In all months, Yellow Cab sees a higher volume of passengers. In December, it had the most trips (35439), compared to Pink Cab’s (11568).</a:t>
            </a:r>
          </a:p>
        </p:txBody>
      </p:sp>
    </p:spTree>
    <p:extLst>
      <p:ext uri="{BB962C8B-B14F-4D97-AF65-F5344CB8AC3E}">
        <p14:creationId xmlns:p14="http://schemas.microsoft.com/office/powerpoint/2010/main" val="307812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5400" dirty="0"/>
            </a:br>
            <a:br>
              <a:rPr lang="en-US" sz="5400" dirty="0"/>
            </a:br>
            <a:r>
              <a:rPr lang="en-US" sz="5400" dirty="0">
                <a:solidFill>
                  <a:srgbClr val="FF6600"/>
                </a:solidFill>
              </a:rPr>
              <a:t> Monthly Travel Distribution</a:t>
            </a: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rgbClr val="FF6600"/>
              </a:solidFill>
            </a:endParaRPr>
          </a:p>
        </p:txBody>
      </p:sp>
      <p:pic>
        <p:nvPicPr>
          <p:cNvPr id="7" name="Picture 6">
            <a:extLst>
              <a:ext uri="{FF2B5EF4-FFF2-40B4-BE49-F238E27FC236}">
                <a16:creationId xmlns:a16="http://schemas.microsoft.com/office/drawing/2014/main" id="{0831E6D6-AF10-A62A-2A62-F2135F831ADF}"/>
              </a:ext>
            </a:extLst>
          </p:cNvPr>
          <p:cNvPicPr>
            <a:picLocks noChangeAspect="1"/>
          </p:cNvPicPr>
          <p:nvPr/>
        </p:nvPicPr>
        <p:blipFill>
          <a:blip r:embed="rId3"/>
          <a:stretch>
            <a:fillRect/>
          </a:stretch>
        </p:blipFill>
        <p:spPr>
          <a:xfrm>
            <a:off x="3714749" y="2082945"/>
            <a:ext cx="8236733" cy="3398836"/>
          </a:xfrm>
          <a:prstGeom prst="rect">
            <a:avLst/>
          </a:prstGeom>
        </p:spPr>
      </p:pic>
    </p:spTree>
    <p:extLst>
      <p:ext uri="{BB962C8B-B14F-4D97-AF65-F5344CB8AC3E}">
        <p14:creationId xmlns:p14="http://schemas.microsoft.com/office/powerpoint/2010/main" val="2776020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5400" dirty="0"/>
            </a:br>
            <a:br>
              <a:rPr lang="en-US" sz="5400" dirty="0"/>
            </a:br>
            <a:r>
              <a:rPr lang="en-US" sz="5400" dirty="0">
                <a:solidFill>
                  <a:srgbClr val="FF6600"/>
                </a:solidFill>
              </a:rPr>
              <a:t> Yearly Travel Distribution</a:t>
            </a: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rgbClr val="FF6600"/>
              </a:solidFill>
            </a:endParaRPr>
          </a:p>
        </p:txBody>
      </p:sp>
      <p:pic>
        <p:nvPicPr>
          <p:cNvPr id="8" name="Picture 7">
            <a:extLst>
              <a:ext uri="{FF2B5EF4-FFF2-40B4-BE49-F238E27FC236}">
                <a16:creationId xmlns:a16="http://schemas.microsoft.com/office/drawing/2014/main" id="{92FD9DDA-11E6-2714-09A0-246A098BA094}"/>
              </a:ext>
            </a:extLst>
          </p:cNvPr>
          <p:cNvPicPr>
            <a:picLocks noChangeAspect="1"/>
          </p:cNvPicPr>
          <p:nvPr/>
        </p:nvPicPr>
        <p:blipFill>
          <a:blip r:embed="rId3"/>
          <a:stretch>
            <a:fillRect/>
          </a:stretch>
        </p:blipFill>
        <p:spPr>
          <a:xfrm>
            <a:off x="3643311" y="2343150"/>
            <a:ext cx="8453359" cy="3520621"/>
          </a:xfrm>
          <a:prstGeom prst="rect">
            <a:avLst/>
          </a:prstGeom>
        </p:spPr>
      </p:pic>
    </p:spTree>
    <p:extLst>
      <p:ext uri="{BB962C8B-B14F-4D97-AF65-F5344CB8AC3E}">
        <p14:creationId xmlns:p14="http://schemas.microsoft.com/office/powerpoint/2010/main" val="2229103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fontScale="90000"/>
          </a:bodyPr>
          <a:lstStyle/>
          <a:p>
            <a:br>
              <a:rPr lang="en-US" sz="5400" dirty="0"/>
            </a:br>
            <a:br>
              <a:rPr lang="en-US" sz="5400" dirty="0"/>
            </a:br>
            <a:r>
              <a:rPr lang="en-US" sz="5400" dirty="0">
                <a:solidFill>
                  <a:srgbClr val="FF6600"/>
                </a:solidFill>
              </a:rPr>
              <a:t> Does margin proportionally increase with increase by travelled distance?</a:t>
            </a: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rgbClr val="FF6600"/>
              </a:solidFill>
            </a:endParaRPr>
          </a:p>
        </p:txBody>
      </p:sp>
      <p:sp>
        <p:nvSpPr>
          <p:cNvPr id="6" name="Content Placeholder 2">
            <a:extLst>
              <a:ext uri="{FF2B5EF4-FFF2-40B4-BE49-F238E27FC236}">
                <a16:creationId xmlns:a16="http://schemas.microsoft.com/office/drawing/2014/main" id="{DAA48DCB-0D08-CF55-6BFE-6E5BC50C93E9}"/>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According the following plots, not necessarily the margin will increase based on travelled distance. In some KMs the profit is negative that might be because of the discounts.</a:t>
            </a:r>
          </a:p>
        </p:txBody>
      </p:sp>
    </p:spTree>
    <p:extLst>
      <p:ext uri="{BB962C8B-B14F-4D97-AF65-F5344CB8AC3E}">
        <p14:creationId xmlns:p14="http://schemas.microsoft.com/office/powerpoint/2010/main" val="3877028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5400" dirty="0"/>
            </a:br>
            <a:br>
              <a:rPr lang="en-US" sz="5400" dirty="0"/>
            </a:br>
            <a:r>
              <a:rPr lang="en-US" sz="5400" dirty="0">
                <a:solidFill>
                  <a:srgbClr val="FF6600"/>
                </a:solidFill>
              </a:rPr>
              <a:t> Margin based on KM Travelled for Pink Cab</a:t>
            </a: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rgbClr val="FF6600"/>
              </a:solidFill>
            </a:endParaRPr>
          </a:p>
        </p:txBody>
      </p:sp>
      <p:sp>
        <p:nvSpPr>
          <p:cNvPr id="6" name="Content Placeholder 2">
            <a:extLst>
              <a:ext uri="{FF2B5EF4-FFF2-40B4-BE49-F238E27FC236}">
                <a16:creationId xmlns:a16="http://schemas.microsoft.com/office/drawing/2014/main" id="{DAA48DCB-0D08-CF55-6BFE-6E5BC50C93E9}"/>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dirty="0">
              <a:solidFill>
                <a:srgbClr val="FF6600"/>
              </a:solidFill>
            </a:endParaRPr>
          </a:p>
        </p:txBody>
      </p:sp>
      <p:pic>
        <p:nvPicPr>
          <p:cNvPr id="7" name="Picture 6">
            <a:extLst>
              <a:ext uri="{FF2B5EF4-FFF2-40B4-BE49-F238E27FC236}">
                <a16:creationId xmlns:a16="http://schemas.microsoft.com/office/drawing/2014/main" id="{7296A99B-A2D5-CBAA-8250-80FEAE2D3A62}"/>
              </a:ext>
            </a:extLst>
          </p:cNvPr>
          <p:cNvPicPr>
            <a:picLocks noChangeAspect="1"/>
          </p:cNvPicPr>
          <p:nvPr/>
        </p:nvPicPr>
        <p:blipFill>
          <a:blip r:embed="rId3"/>
          <a:stretch>
            <a:fillRect/>
          </a:stretch>
        </p:blipFill>
        <p:spPr>
          <a:xfrm>
            <a:off x="3714751" y="2019240"/>
            <a:ext cx="7639048" cy="3469881"/>
          </a:xfrm>
          <a:prstGeom prst="rect">
            <a:avLst/>
          </a:prstGeom>
        </p:spPr>
      </p:pic>
    </p:spTree>
    <p:extLst>
      <p:ext uri="{BB962C8B-B14F-4D97-AF65-F5344CB8AC3E}">
        <p14:creationId xmlns:p14="http://schemas.microsoft.com/office/powerpoint/2010/main" val="1926676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5400" dirty="0"/>
            </a:br>
            <a:br>
              <a:rPr lang="en-US" sz="5400" dirty="0"/>
            </a:br>
            <a:r>
              <a:rPr lang="en-US" sz="5400" dirty="0">
                <a:solidFill>
                  <a:srgbClr val="FF6600"/>
                </a:solidFill>
              </a:rPr>
              <a:t> Margin based on KM Travelled for Yellow Cab</a:t>
            </a: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rgbClr val="FF6600"/>
              </a:solidFill>
            </a:endParaRPr>
          </a:p>
        </p:txBody>
      </p:sp>
      <p:sp>
        <p:nvSpPr>
          <p:cNvPr id="6" name="Content Placeholder 2">
            <a:extLst>
              <a:ext uri="{FF2B5EF4-FFF2-40B4-BE49-F238E27FC236}">
                <a16:creationId xmlns:a16="http://schemas.microsoft.com/office/drawing/2014/main" id="{DAA48DCB-0D08-CF55-6BFE-6E5BC50C93E9}"/>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dirty="0">
              <a:solidFill>
                <a:srgbClr val="FF6600"/>
              </a:solidFill>
            </a:endParaRPr>
          </a:p>
        </p:txBody>
      </p:sp>
      <p:pic>
        <p:nvPicPr>
          <p:cNvPr id="8" name="Picture 7">
            <a:extLst>
              <a:ext uri="{FF2B5EF4-FFF2-40B4-BE49-F238E27FC236}">
                <a16:creationId xmlns:a16="http://schemas.microsoft.com/office/drawing/2014/main" id="{FDDE73C4-AC9F-B2EE-80AA-6D42F329E2C0}"/>
              </a:ext>
            </a:extLst>
          </p:cNvPr>
          <p:cNvPicPr>
            <a:picLocks noChangeAspect="1"/>
          </p:cNvPicPr>
          <p:nvPr/>
        </p:nvPicPr>
        <p:blipFill>
          <a:blip r:embed="rId3"/>
          <a:stretch>
            <a:fillRect/>
          </a:stretch>
        </p:blipFill>
        <p:spPr>
          <a:xfrm>
            <a:off x="3643311" y="2106155"/>
            <a:ext cx="7639049" cy="3384276"/>
          </a:xfrm>
          <a:prstGeom prst="rect">
            <a:avLst/>
          </a:prstGeom>
        </p:spPr>
      </p:pic>
    </p:spTree>
    <p:extLst>
      <p:ext uri="{BB962C8B-B14F-4D97-AF65-F5344CB8AC3E}">
        <p14:creationId xmlns:p14="http://schemas.microsoft.com/office/powerpoint/2010/main" val="174459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4800" dirty="0"/>
            </a:br>
            <a:br>
              <a:rPr lang="en-US" sz="4800" dirty="0"/>
            </a:br>
            <a:br>
              <a:rPr lang="en-US" sz="4800" dirty="0"/>
            </a:br>
            <a:r>
              <a:rPr lang="en-US" sz="4800" dirty="0">
                <a:solidFill>
                  <a:srgbClr val="FF6600"/>
                </a:solidFill>
              </a:rPr>
              <a:t> Price Charged based on KM Travelled </a:t>
            </a:r>
            <a:endParaRPr lang="en-US" sz="48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the relationship between KM travelled and the price charged is linear.</a:t>
            </a:r>
          </a:p>
          <a:p>
            <a:pPr marL="342900" indent="-342900" algn="l">
              <a:buFont typeface="Arial" panose="020B0604020202020204" pitchFamily="34" charset="0"/>
              <a:buChar char="•"/>
            </a:pPr>
            <a:r>
              <a:rPr lang="en-US" dirty="0"/>
              <a:t>However, Yellow Cab's rates are higher than Pink Cab's.</a:t>
            </a:r>
          </a:p>
        </p:txBody>
      </p:sp>
      <p:pic>
        <p:nvPicPr>
          <p:cNvPr id="7" name="Picture 6">
            <a:extLst>
              <a:ext uri="{FF2B5EF4-FFF2-40B4-BE49-F238E27FC236}">
                <a16:creationId xmlns:a16="http://schemas.microsoft.com/office/drawing/2014/main" id="{2F615EE6-3F5D-BAF8-E44E-004008A8437A}"/>
              </a:ext>
            </a:extLst>
          </p:cNvPr>
          <p:cNvPicPr>
            <a:picLocks noChangeAspect="1"/>
          </p:cNvPicPr>
          <p:nvPr/>
        </p:nvPicPr>
        <p:blipFill>
          <a:blip r:embed="rId3"/>
          <a:stretch>
            <a:fillRect/>
          </a:stretch>
        </p:blipFill>
        <p:spPr>
          <a:xfrm>
            <a:off x="3769447" y="2657475"/>
            <a:ext cx="7617664" cy="3400425"/>
          </a:xfrm>
          <a:prstGeom prst="rect">
            <a:avLst/>
          </a:prstGeom>
        </p:spPr>
      </p:pic>
    </p:spTree>
    <p:extLst>
      <p:ext uri="{BB962C8B-B14F-4D97-AF65-F5344CB8AC3E}">
        <p14:creationId xmlns:p14="http://schemas.microsoft.com/office/powerpoint/2010/main" val="230597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endParaRPr lang="en-US" dirty="0"/>
          </a:p>
          <a:p>
            <a:pPr algn="just"/>
            <a:r>
              <a:rPr lang="en-US" sz="2800" dirty="0"/>
              <a:t>         </a:t>
            </a:r>
          </a:p>
          <a:p>
            <a:pPr algn="just"/>
            <a:r>
              <a:rPr lang="en-US" sz="2800" dirty="0"/>
              <a:t>         Executive Summary</a:t>
            </a:r>
          </a:p>
          <a:p>
            <a:pPr algn="just"/>
            <a:r>
              <a:rPr lang="en-US" sz="2800" dirty="0"/>
              <a:t>         Problem Statement</a:t>
            </a:r>
          </a:p>
          <a:p>
            <a:pPr algn="just"/>
            <a:r>
              <a:rPr lang="en-US" sz="2800" dirty="0"/>
              <a:t>         Approach</a:t>
            </a:r>
          </a:p>
          <a:p>
            <a:pPr algn="just"/>
            <a:r>
              <a:rPr lang="en-US" sz="2800" dirty="0"/>
              <a:t>         EDA</a:t>
            </a:r>
          </a:p>
          <a:p>
            <a:pPr algn="just"/>
            <a:r>
              <a:rPr lang="en-US" sz="2800" dirty="0"/>
              <a:t>         EDA Summary</a:t>
            </a:r>
          </a:p>
          <a:p>
            <a:pPr algn="just"/>
            <a:r>
              <a:rPr lang="en-US" sz="2800" dirty="0"/>
              <a:t>         Recommendations</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4800" dirty="0"/>
            </a:br>
            <a:br>
              <a:rPr lang="en-US" sz="4800" dirty="0"/>
            </a:br>
            <a:br>
              <a:rPr lang="en-US" sz="4800" dirty="0"/>
            </a:br>
            <a:r>
              <a:rPr lang="en-US" sz="4800" dirty="0">
                <a:solidFill>
                  <a:srgbClr val="FF6600"/>
                </a:solidFill>
              </a:rPr>
              <a:t> Price Charged based on KM Travelled </a:t>
            </a:r>
            <a:endParaRPr lang="en-US" sz="48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In comparison to the Pink cab, the Yellow cab has a bigger profit margin.</a:t>
            </a:r>
          </a:p>
        </p:txBody>
      </p:sp>
      <p:pic>
        <p:nvPicPr>
          <p:cNvPr id="6" name="Picture 5">
            <a:extLst>
              <a:ext uri="{FF2B5EF4-FFF2-40B4-BE49-F238E27FC236}">
                <a16:creationId xmlns:a16="http://schemas.microsoft.com/office/drawing/2014/main" id="{9DFC98DA-353C-2A36-FCC9-544F771346B7}"/>
              </a:ext>
            </a:extLst>
          </p:cNvPr>
          <p:cNvPicPr>
            <a:picLocks noChangeAspect="1"/>
          </p:cNvPicPr>
          <p:nvPr/>
        </p:nvPicPr>
        <p:blipFill>
          <a:blip r:embed="rId3"/>
          <a:stretch>
            <a:fillRect/>
          </a:stretch>
        </p:blipFill>
        <p:spPr>
          <a:xfrm>
            <a:off x="4048877" y="2821809"/>
            <a:ext cx="7824035" cy="3389805"/>
          </a:xfrm>
          <a:prstGeom prst="rect">
            <a:avLst/>
          </a:prstGeom>
        </p:spPr>
      </p:pic>
    </p:spTree>
    <p:extLst>
      <p:ext uri="{BB962C8B-B14F-4D97-AF65-F5344CB8AC3E}">
        <p14:creationId xmlns:p14="http://schemas.microsoft.com/office/powerpoint/2010/main" val="2987226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4800" dirty="0"/>
            </a:br>
            <a:br>
              <a:rPr lang="en-US" sz="4800" dirty="0"/>
            </a:br>
            <a:br>
              <a:rPr lang="en-US" sz="4800" dirty="0"/>
            </a:br>
            <a:r>
              <a:rPr lang="en-US" sz="4800" dirty="0">
                <a:solidFill>
                  <a:srgbClr val="FF6600"/>
                </a:solidFill>
              </a:rPr>
              <a:t>Profit Margin per Year</a:t>
            </a:r>
            <a:endParaRPr lang="en-US" sz="48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The profit margin decreased over years.</a:t>
            </a:r>
          </a:p>
        </p:txBody>
      </p:sp>
      <p:pic>
        <p:nvPicPr>
          <p:cNvPr id="7" name="Picture 6">
            <a:extLst>
              <a:ext uri="{FF2B5EF4-FFF2-40B4-BE49-F238E27FC236}">
                <a16:creationId xmlns:a16="http://schemas.microsoft.com/office/drawing/2014/main" id="{C7C8091A-4BED-B1EE-A3F4-F059B28A3BA2}"/>
              </a:ext>
            </a:extLst>
          </p:cNvPr>
          <p:cNvPicPr>
            <a:picLocks noChangeAspect="1"/>
          </p:cNvPicPr>
          <p:nvPr/>
        </p:nvPicPr>
        <p:blipFill>
          <a:blip r:embed="rId3"/>
          <a:stretch>
            <a:fillRect/>
          </a:stretch>
        </p:blipFill>
        <p:spPr>
          <a:xfrm>
            <a:off x="3945731" y="2607692"/>
            <a:ext cx="7943850" cy="3481734"/>
          </a:xfrm>
          <a:prstGeom prst="rect">
            <a:avLst/>
          </a:prstGeom>
        </p:spPr>
      </p:pic>
    </p:spTree>
    <p:extLst>
      <p:ext uri="{BB962C8B-B14F-4D97-AF65-F5344CB8AC3E}">
        <p14:creationId xmlns:p14="http://schemas.microsoft.com/office/powerpoint/2010/main" val="840334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4800" dirty="0"/>
            </a:br>
            <a:br>
              <a:rPr lang="en-US" sz="4800" dirty="0"/>
            </a:br>
            <a:br>
              <a:rPr lang="en-US" sz="4800" dirty="0"/>
            </a:br>
            <a:r>
              <a:rPr lang="en-US" sz="4800" dirty="0">
                <a:solidFill>
                  <a:srgbClr val="FF6600"/>
                </a:solidFill>
              </a:rPr>
              <a:t>Profit Margin per Year</a:t>
            </a:r>
            <a:endParaRPr lang="en-US" sz="48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Month to month, the profit margin changes. </a:t>
            </a:r>
          </a:p>
        </p:txBody>
      </p:sp>
      <p:pic>
        <p:nvPicPr>
          <p:cNvPr id="6" name="Content Placeholder 3">
            <a:extLst>
              <a:ext uri="{FF2B5EF4-FFF2-40B4-BE49-F238E27FC236}">
                <a16:creationId xmlns:a16="http://schemas.microsoft.com/office/drawing/2014/main" id="{8E3B1A95-6E37-43FA-7A82-ACC4175E8C3D}"/>
              </a:ext>
            </a:extLst>
          </p:cNvPr>
          <p:cNvPicPr>
            <a:picLocks noChangeAspect="1"/>
          </p:cNvPicPr>
          <p:nvPr/>
        </p:nvPicPr>
        <p:blipFill>
          <a:blip r:embed="rId3"/>
          <a:stretch>
            <a:fillRect/>
          </a:stretch>
        </p:blipFill>
        <p:spPr>
          <a:xfrm>
            <a:off x="3825747" y="2612285"/>
            <a:ext cx="8032878" cy="3599329"/>
          </a:xfrm>
          <a:prstGeom prst="rect">
            <a:avLst/>
          </a:prstGeom>
        </p:spPr>
      </p:pic>
    </p:spTree>
    <p:extLst>
      <p:ext uri="{BB962C8B-B14F-4D97-AF65-F5344CB8AC3E}">
        <p14:creationId xmlns:p14="http://schemas.microsoft.com/office/powerpoint/2010/main" val="2348005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4800" dirty="0"/>
            </a:br>
            <a:br>
              <a:rPr lang="en-US" sz="4800" dirty="0"/>
            </a:br>
            <a:br>
              <a:rPr lang="en-US" sz="4800" dirty="0"/>
            </a:br>
            <a:r>
              <a:rPr lang="en-US" sz="4800" dirty="0">
                <a:solidFill>
                  <a:srgbClr val="FF6600"/>
                </a:solidFill>
              </a:rPr>
              <a:t>Price Charged</a:t>
            </a:r>
            <a:endParaRPr lang="en-US" sz="48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"Yellow Cab" Price Charged is higher than " Pink Cab” and the average is almost double.</a:t>
            </a:r>
          </a:p>
        </p:txBody>
      </p:sp>
      <p:pic>
        <p:nvPicPr>
          <p:cNvPr id="7" name="Content Placeholder 4">
            <a:extLst>
              <a:ext uri="{FF2B5EF4-FFF2-40B4-BE49-F238E27FC236}">
                <a16:creationId xmlns:a16="http://schemas.microsoft.com/office/drawing/2014/main" id="{D090D203-C9DA-744C-26AE-0376558A117C}"/>
              </a:ext>
            </a:extLst>
          </p:cNvPr>
          <p:cNvPicPr>
            <a:picLocks noChangeAspect="1"/>
          </p:cNvPicPr>
          <p:nvPr/>
        </p:nvPicPr>
        <p:blipFill>
          <a:blip r:embed="rId3"/>
          <a:stretch>
            <a:fillRect/>
          </a:stretch>
        </p:blipFill>
        <p:spPr>
          <a:xfrm>
            <a:off x="3960443" y="2755619"/>
            <a:ext cx="7681934" cy="3455995"/>
          </a:xfrm>
          <a:prstGeom prst="rect">
            <a:avLst/>
          </a:prstGeom>
        </p:spPr>
      </p:pic>
    </p:spTree>
    <p:extLst>
      <p:ext uri="{BB962C8B-B14F-4D97-AF65-F5344CB8AC3E}">
        <p14:creationId xmlns:p14="http://schemas.microsoft.com/office/powerpoint/2010/main" val="106892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4800" dirty="0"/>
            </a:br>
            <a:br>
              <a:rPr lang="en-US" sz="4800" dirty="0"/>
            </a:br>
            <a:br>
              <a:rPr lang="en-US" sz="4800" dirty="0"/>
            </a:br>
            <a:r>
              <a:rPr lang="en-US" sz="4800" dirty="0">
                <a:solidFill>
                  <a:srgbClr val="FF6600"/>
                </a:solidFill>
              </a:rPr>
              <a:t>Trip Cost </a:t>
            </a:r>
            <a:endParaRPr lang="en-US" sz="48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Overall "Yellow Cab" trip cost is higher than " Pink Cab”.</a:t>
            </a:r>
          </a:p>
        </p:txBody>
      </p:sp>
      <p:pic>
        <p:nvPicPr>
          <p:cNvPr id="6" name="Picture 5">
            <a:extLst>
              <a:ext uri="{FF2B5EF4-FFF2-40B4-BE49-F238E27FC236}">
                <a16:creationId xmlns:a16="http://schemas.microsoft.com/office/drawing/2014/main" id="{2D2676C6-00CC-AD3F-8EF4-05A35156E825}"/>
              </a:ext>
            </a:extLst>
          </p:cNvPr>
          <p:cNvPicPr>
            <a:picLocks noChangeAspect="1"/>
          </p:cNvPicPr>
          <p:nvPr/>
        </p:nvPicPr>
        <p:blipFill>
          <a:blip r:embed="rId3"/>
          <a:stretch>
            <a:fillRect/>
          </a:stretch>
        </p:blipFill>
        <p:spPr>
          <a:xfrm>
            <a:off x="3909959" y="2500313"/>
            <a:ext cx="7913123" cy="3711301"/>
          </a:xfrm>
          <a:prstGeom prst="rect">
            <a:avLst/>
          </a:prstGeom>
        </p:spPr>
      </p:pic>
    </p:spTree>
    <p:extLst>
      <p:ext uri="{BB962C8B-B14F-4D97-AF65-F5344CB8AC3E}">
        <p14:creationId xmlns:p14="http://schemas.microsoft.com/office/powerpoint/2010/main" val="2365212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607345" y="1607344"/>
            <a:ext cx="6858002" cy="3643313"/>
          </a:xfrm>
          <a:solidFill>
            <a:srgbClr val="3B3B3B"/>
          </a:solidFill>
        </p:spPr>
        <p:txBody>
          <a:bodyPr vert="vert270" anchor="t" anchorCtr="0">
            <a:normAutofit/>
          </a:bodyPr>
          <a:lstStyle/>
          <a:p>
            <a:br>
              <a:rPr lang="en-US" sz="4800" dirty="0"/>
            </a:br>
            <a:br>
              <a:rPr lang="en-US" sz="4800" dirty="0"/>
            </a:br>
            <a:br>
              <a:rPr lang="en-US" sz="4800" dirty="0"/>
            </a:br>
            <a:r>
              <a:rPr lang="en-US" sz="3600" dirty="0">
                <a:solidFill>
                  <a:srgbClr val="FF6600"/>
                </a:solidFill>
              </a:rPr>
              <a:t>Average Profit</a:t>
            </a:r>
            <a:endParaRPr lang="en-US" sz="48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4488654" y="-845342"/>
            <a:ext cx="6858004" cy="854868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4750" y="987972"/>
            <a:ext cx="763904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As a result, the Yellow cab average profit is higher than the Pink cab.</a:t>
            </a:r>
          </a:p>
        </p:txBody>
      </p:sp>
      <p:pic>
        <p:nvPicPr>
          <p:cNvPr id="7" name="Picture 6">
            <a:extLst>
              <a:ext uri="{FF2B5EF4-FFF2-40B4-BE49-F238E27FC236}">
                <a16:creationId xmlns:a16="http://schemas.microsoft.com/office/drawing/2014/main" id="{42302FCB-B4E1-EF72-AF0D-49E646801707}"/>
              </a:ext>
            </a:extLst>
          </p:cNvPr>
          <p:cNvPicPr>
            <a:picLocks noChangeAspect="1"/>
          </p:cNvPicPr>
          <p:nvPr/>
        </p:nvPicPr>
        <p:blipFill>
          <a:blip r:embed="rId3"/>
          <a:stretch>
            <a:fillRect/>
          </a:stretch>
        </p:blipFill>
        <p:spPr>
          <a:xfrm>
            <a:off x="3714749" y="2665365"/>
            <a:ext cx="8127213" cy="3546249"/>
          </a:xfrm>
          <a:prstGeom prst="rect">
            <a:avLst/>
          </a:prstGeom>
        </p:spPr>
      </p:pic>
    </p:spTree>
    <p:extLst>
      <p:ext uri="{BB962C8B-B14F-4D97-AF65-F5344CB8AC3E}">
        <p14:creationId xmlns:p14="http://schemas.microsoft.com/office/powerpoint/2010/main" val="1656794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23293-950E-C948-6F3D-4FD37591CB15}"/>
              </a:ext>
            </a:extLst>
          </p:cNvPr>
          <p:cNvSpPr>
            <a:spLocks noGrp="1"/>
          </p:cNvSpPr>
          <p:nvPr>
            <p:ph type="title"/>
          </p:nvPr>
        </p:nvSpPr>
        <p:spPr>
          <a:xfrm>
            <a:off x="630936" y="640080"/>
            <a:ext cx="4818888" cy="1481328"/>
          </a:xfrm>
        </p:spPr>
        <p:txBody>
          <a:bodyPr anchor="b">
            <a:normAutofit/>
          </a:bodyPr>
          <a:lstStyle/>
          <a:p>
            <a:r>
              <a:rPr lang="en-US" sz="5400" dirty="0"/>
              <a:t> EDA Summary</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BA6DDD-A5DC-8A03-B409-600C3B189162}"/>
              </a:ext>
            </a:extLst>
          </p:cNvPr>
          <p:cNvSpPr>
            <a:spLocks noGrp="1"/>
          </p:cNvSpPr>
          <p:nvPr>
            <p:ph idx="1"/>
          </p:nvPr>
        </p:nvSpPr>
        <p:spPr>
          <a:xfrm>
            <a:off x="630936" y="2660904"/>
            <a:ext cx="4818888" cy="3547872"/>
          </a:xfrm>
        </p:spPr>
        <p:txBody>
          <a:bodyPr anchor="t">
            <a:normAutofit/>
          </a:bodyPr>
          <a:lstStyle/>
          <a:p>
            <a:r>
              <a:rPr lang="en-US" sz="2200" dirty="0"/>
              <a:t>Compared to Pink Cab, Yellow Cab is thought to be more profitable.</a:t>
            </a:r>
          </a:p>
          <a:p>
            <a:r>
              <a:rPr lang="en-US" sz="2200" dirty="0"/>
              <a:t>The users like yellow cabs over pink cabs.</a:t>
            </a:r>
          </a:p>
          <a:p>
            <a:r>
              <a:rPr lang="en-US" sz="2200" dirty="0"/>
              <a:t>The most travel occurs in December, which makes sense given that it's often a month of holidays. </a:t>
            </a:r>
          </a:p>
        </p:txBody>
      </p:sp>
      <p:pic>
        <p:nvPicPr>
          <p:cNvPr id="4" name="Picture 3">
            <a:extLst>
              <a:ext uri="{FF2B5EF4-FFF2-40B4-BE49-F238E27FC236}">
                <a16:creationId xmlns:a16="http://schemas.microsoft.com/office/drawing/2014/main" id="{1914950F-D1C7-8CF6-D8F6-009D500D2055}"/>
              </a:ext>
            </a:extLst>
          </p:cNvPr>
          <p:cNvPicPr>
            <a:picLocks noChangeAspect="1"/>
          </p:cNvPicPr>
          <p:nvPr/>
        </p:nvPicPr>
        <p:blipFill>
          <a:blip r:embed="rId2"/>
          <a:stretch>
            <a:fillRect/>
          </a:stretch>
        </p:blipFill>
        <p:spPr>
          <a:xfrm>
            <a:off x="6099048" y="1033878"/>
            <a:ext cx="5458968" cy="4790244"/>
          </a:xfrm>
          <a:prstGeom prst="rect">
            <a:avLst/>
          </a:prstGeom>
        </p:spPr>
      </p:pic>
    </p:spTree>
    <p:extLst>
      <p:ext uri="{BB962C8B-B14F-4D97-AF65-F5344CB8AC3E}">
        <p14:creationId xmlns:p14="http://schemas.microsoft.com/office/powerpoint/2010/main" val="2963579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5400" dirty="0">
                <a:solidFill>
                  <a:srgbClr val="FF6600"/>
                </a:solidFill>
              </a:rPr>
              <a:t> Recommendations</a:t>
            </a: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Content Placeholder 2">
            <a:extLst>
              <a:ext uri="{FF2B5EF4-FFF2-40B4-BE49-F238E27FC236}">
                <a16:creationId xmlns:a16="http://schemas.microsoft.com/office/drawing/2014/main" id="{B6279213-DDA3-E80F-293A-58320C32E4D6}"/>
              </a:ext>
            </a:extLst>
          </p:cNvPr>
          <p:cNvSpPr txBox="1">
            <a:spLocks/>
          </p:cNvSpPr>
          <p:nvPr/>
        </p:nvSpPr>
        <p:spPr>
          <a:xfrm>
            <a:off x="5733141" y="987972"/>
            <a:ext cx="5620658"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Yellow Cab Company would be a better investment than Pink Cab Company since it has a higher profit margin, more users, and more transactions annually.</a:t>
            </a:r>
          </a:p>
        </p:txBody>
      </p:sp>
    </p:spTree>
    <p:extLst>
      <p:ext uri="{BB962C8B-B14F-4D97-AF65-F5344CB8AC3E}">
        <p14:creationId xmlns:p14="http://schemas.microsoft.com/office/powerpoint/2010/main" val="3677039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Tree>
    <p:extLst>
      <p:ext uri="{BB962C8B-B14F-4D97-AF65-F5344CB8AC3E}">
        <p14:creationId xmlns:p14="http://schemas.microsoft.com/office/powerpoint/2010/main" val="11682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 Executive Summary</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6421820" y="945930"/>
            <a:ext cx="4931979" cy="52656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Provide useful information to assist the investor choose the best cab company to invest in. </a:t>
            </a:r>
          </a:p>
          <a:p>
            <a:pPr algn="l"/>
            <a:endParaRPr lang="en-US" dirty="0"/>
          </a:p>
          <a:p>
            <a:pPr marL="342900" indent="-342900" algn="l">
              <a:buFont typeface="Arial" panose="020B0604020202020204" pitchFamily="34" charset="0"/>
              <a:buChar char="•"/>
            </a:pPr>
            <a:r>
              <a:rPr lang="en-US" dirty="0"/>
              <a:t>Cab companies:</a:t>
            </a:r>
          </a:p>
          <a:p>
            <a:pPr marL="800100" lvl="1" indent="-342900" algn="l">
              <a:buFont typeface="Arial" panose="020B0604020202020204" pitchFamily="34" charset="0"/>
              <a:buChar char="•"/>
            </a:pPr>
            <a:r>
              <a:rPr lang="en-US" dirty="0"/>
              <a:t>Yellow Cab</a:t>
            </a:r>
          </a:p>
          <a:p>
            <a:pPr marL="800100" lvl="1" indent="-342900" algn="l">
              <a:buFont typeface="Arial" panose="020B0604020202020204" pitchFamily="34" charset="0"/>
              <a:buChar char="•"/>
            </a:pPr>
            <a:r>
              <a:rPr lang="en-US" dirty="0"/>
              <a:t>Pink Cab</a:t>
            </a:r>
          </a:p>
        </p:txBody>
      </p:sp>
    </p:spTree>
    <p:extLst>
      <p:ext uri="{BB962C8B-B14F-4D97-AF65-F5344CB8AC3E}">
        <p14:creationId xmlns:p14="http://schemas.microsoft.com/office/powerpoint/2010/main" val="2712535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  Problem Statement</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6421820" y="1008992"/>
            <a:ext cx="4931979" cy="52026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Due to remarkable growth in the Cab Industry in last few years and multiple key players in the market, XYZ is planning for an investment in Cab industry and as per their Go-to-Market(G2M) strategy they want to understand the market before taking final decision. </a:t>
            </a:r>
          </a:p>
          <a:p>
            <a:pPr marL="342900" indent="-342900" algn="l">
              <a:buFont typeface="Arial" panose="020B0604020202020204" pitchFamily="34" charset="0"/>
              <a:buChar char="•"/>
            </a:pPr>
            <a:r>
              <a:rPr lang="en-US" dirty="0"/>
              <a:t>There are data available for two Cab companies to investigate. Thus, they need to know which Cab company can perform better to invest on.</a:t>
            </a:r>
          </a:p>
        </p:txBody>
      </p:sp>
    </p:spTree>
    <p:extLst>
      <p:ext uri="{BB962C8B-B14F-4D97-AF65-F5344CB8AC3E}">
        <p14:creationId xmlns:p14="http://schemas.microsoft.com/office/powerpoint/2010/main" val="2474294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  Approach</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6421820" y="987972"/>
            <a:ext cx="4931979"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Look through each dataset and comprehend it</a:t>
            </a:r>
          </a:p>
          <a:p>
            <a:pPr marL="342900" indent="-342900" algn="l">
              <a:buFont typeface="Arial" panose="020B0604020202020204" pitchFamily="34" charset="0"/>
              <a:buChar char="•"/>
            </a:pPr>
            <a:r>
              <a:rPr lang="en-CA" dirty="0"/>
              <a:t>Identify relationships across the datasets and create a master dataset</a:t>
            </a:r>
          </a:p>
          <a:p>
            <a:pPr marL="342900" indent="-342900" algn="l">
              <a:buFont typeface="Arial" panose="020B0604020202020204" pitchFamily="34" charset="0"/>
              <a:buChar char="•"/>
            </a:pPr>
            <a:r>
              <a:rPr lang="en-CA" dirty="0"/>
              <a:t>Feature transformations</a:t>
            </a:r>
          </a:p>
          <a:p>
            <a:pPr marL="342900" indent="-342900" algn="l">
              <a:buFont typeface="Arial" panose="020B0604020202020204" pitchFamily="34" charset="0"/>
              <a:buChar char="•"/>
            </a:pPr>
            <a:r>
              <a:rPr lang="en-CA" dirty="0"/>
              <a:t>Identify and remove duplicates</a:t>
            </a:r>
          </a:p>
          <a:p>
            <a:pPr marL="342900" indent="-342900" algn="l">
              <a:buFont typeface="Arial" panose="020B0604020202020204" pitchFamily="34" charset="0"/>
              <a:buChar char="•"/>
            </a:pPr>
            <a:r>
              <a:rPr lang="en-US" dirty="0"/>
              <a:t>Identify NA values and remove them</a:t>
            </a:r>
          </a:p>
          <a:p>
            <a:pPr marL="342900" indent="-342900" algn="l">
              <a:buFont typeface="Arial" panose="020B0604020202020204" pitchFamily="34" charset="0"/>
              <a:buChar char="•"/>
            </a:pPr>
            <a:r>
              <a:rPr lang="en-CA" dirty="0"/>
              <a:t>Outlier detection</a:t>
            </a:r>
          </a:p>
          <a:p>
            <a:pPr marL="342900" indent="-342900" algn="l">
              <a:buFont typeface="Arial" panose="020B0604020202020204" pitchFamily="34" charset="0"/>
              <a:buChar char="•"/>
            </a:pPr>
            <a:r>
              <a:rPr lang="en-US" dirty="0"/>
              <a:t>Exploratory Data Analysis</a:t>
            </a:r>
          </a:p>
        </p:txBody>
      </p:sp>
    </p:spTree>
    <p:extLst>
      <p:ext uri="{BB962C8B-B14F-4D97-AF65-F5344CB8AC3E}">
        <p14:creationId xmlns:p14="http://schemas.microsoft.com/office/powerpoint/2010/main" val="594507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CB56-EFE0-29BB-08CA-DF9749E9CEDC}"/>
              </a:ext>
            </a:extLst>
          </p:cNvPr>
          <p:cNvSpPr>
            <a:spLocks noGrp="1"/>
          </p:cNvSpPr>
          <p:nvPr>
            <p:ph type="title"/>
          </p:nvPr>
        </p:nvSpPr>
        <p:spPr/>
        <p:txBody>
          <a:bodyPr/>
          <a:lstStyle/>
          <a:p>
            <a:r>
              <a:rPr lang="en-US" sz="4400" dirty="0">
                <a:solidFill>
                  <a:srgbClr val="FF6600"/>
                </a:solidFill>
              </a:rPr>
              <a:t>Master Dataset:</a:t>
            </a:r>
            <a:endParaRPr lang="en-US" dirty="0"/>
          </a:p>
        </p:txBody>
      </p:sp>
      <p:sp>
        <p:nvSpPr>
          <p:cNvPr id="3" name="Content Placeholder 2">
            <a:extLst>
              <a:ext uri="{FF2B5EF4-FFF2-40B4-BE49-F238E27FC236}">
                <a16:creationId xmlns:a16="http://schemas.microsoft.com/office/drawing/2014/main" id="{1FDE2E8B-7A08-A855-1C92-9425753E6B2E}"/>
              </a:ext>
            </a:extLst>
          </p:cNvPr>
          <p:cNvSpPr>
            <a:spLocks noGrp="1"/>
          </p:cNvSpPr>
          <p:nvPr>
            <p:ph idx="1"/>
          </p:nvPr>
        </p:nvSpPr>
        <p:spPr/>
        <p:txBody>
          <a:bodyPr>
            <a:normAutofit/>
          </a:bodyPr>
          <a:lstStyle/>
          <a:p>
            <a:r>
              <a:rPr lang="en-CA" dirty="0"/>
              <a:t>Time period of data is from 31/01/2016 to 31/12/2018</a:t>
            </a:r>
            <a:endParaRPr lang="en-US" dirty="0"/>
          </a:p>
          <a:p>
            <a:pPr marL="0" indent="0">
              <a:buNone/>
            </a:pPr>
            <a:endParaRPr lang="en-US" dirty="0"/>
          </a:p>
        </p:txBody>
      </p:sp>
      <p:pic>
        <p:nvPicPr>
          <p:cNvPr id="5" name="Picture 4">
            <a:extLst>
              <a:ext uri="{FF2B5EF4-FFF2-40B4-BE49-F238E27FC236}">
                <a16:creationId xmlns:a16="http://schemas.microsoft.com/office/drawing/2014/main" id="{7763C3A5-417E-B96E-5A93-620E5953C604}"/>
              </a:ext>
            </a:extLst>
          </p:cNvPr>
          <p:cNvPicPr>
            <a:picLocks noChangeAspect="1"/>
          </p:cNvPicPr>
          <p:nvPr/>
        </p:nvPicPr>
        <p:blipFill>
          <a:blip r:embed="rId2"/>
          <a:stretch>
            <a:fillRect/>
          </a:stretch>
        </p:blipFill>
        <p:spPr>
          <a:xfrm>
            <a:off x="1009650" y="2800349"/>
            <a:ext cx="9473097" cy="2885607"/>
          </a:xfrm>
          <a:prstGeom prst="rect">
            <a:avLst/>
          </a:prstGeom>
        </p:spPr>
      </p:pic>
    </p:spTree>
    <p:extLst>
      <p:ext uri="{BB962C8B-B14F-4D97-AF65-F5344CB8AC3E}">
        <p14:creationId xmlns:p14="http://schemas.microsoft.com/office/powerpoint/2010/main" val="2362284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6000" dirty="0">
                <a:solidFill>
                  <a:srgbClr val="FF6600"/>
                </a:solidFill>
              </a:rPr>
              <a:t>  Exploratory Data Analysis</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a:solidFill>
                <a:srgbClr val="FF6600"/>
              </a:solidFill>
            </a:endParaRPr>
          </a:p>
          <a:p>
            <a:pPr algn="just"/>
            <a:r>
              <a:rPr lang="en-US">
                <a:solidFill>
                  <a:srgbClr val="FF6600"/>
                </a:solidFill>
              </a:rPr>
              <a:t>   </a:t>
            </a:r>
          </a:p>
          <a:p>
            <a:endParaRPr lang="en-US" sz="3200">
              <a:solidFill>
                <a:srgbClr val="FF6600"/>
              </a:solidFill>
            </a:endParaRPr>
          </a:p>
          <a:p>
            <a:endParaRPr lang="en-US">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2459150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CB56-EFE0-29BB-08CA-DF9749E9CEDC}"/>
              </a:ext>
            </a:extLst>
          </p:cNvPr>
          <p:cNvSpPr>
            <a:spLocks noGrp="1"/>
          </p:cNvSpPr>
          <p:nvPr>
            <p:ph type="title"/>
          </p:nvPr>
        </p:nvSpPr>
        <p:spPr/>
        <p:txBody>
          <a:bodyPr/>
          <a:lstStyle/>
          <a:p>
            <a:r>
              <a:rPr lang="en-US" sz="4400" dirty="0">
                <a:solidFill>
                  <a:srgbClr val="FF6600"/>
                </a:solidFill>
              </a:rPr>
              <a:t>Correlation:</a:t>
            </a:r>
            <a:endParaRPr lang="en-US" dirty="0"/>
          </a:p>
        </p:txBody>
      </p:sp>
      <p:sp>
        <p:nvSpPr>
          <p:cNvPr id="3" name="Content Placeholder 2">
            <a:extLst>
              <a:ext uri="{FF2B5EF4-FFF2-40B4-BE49-F238E27FC236}">
                <a16:creationId xmlns:a16="http://schemas.microsoft.com/office/drawing/2014/main" id="{1FDE2E8B-7A08-A855-1C92-9425753E6B2E}"/>
              </a:ext>
            </a:extLst>
          </p:cNvPr>
          <p:cNvSpPr>
            <a:spLocks noGrp="1"/>
          </p:cNvSpPr>
          <p:nvPr>
            <p:ph idx="1"/>
          </p:nvPr>
        </p:nvSpPr>
        <p:spPr/>
        <p:txBody>
          <a:bodyPr>
            <a:normAutofit/>
          </a:bodyPr>
          <a:lstStyle/>
          <a:p>
            <a:r>
              <a:rPr lang="en-CA" dirty="0"/>
              <a:t>The heatmaps show a strong relationship between 'KM Travelled,' 'Price Charged,' 'Cost of Trip' and 'Profit.' Additionally, and this is rather evident, there is a significant correlation between the 'Population' and 'Users.'</a:t>
            </a:r>
          </a:p>
          <a:p>
            <a:pPr marL="0" indent="0">
              <a:buNone/>
            </a:pPr>
            <a:endParaRPr lang="en-US" dirty="0"/>
          </a:p>
        </p:txBody>
      </p:sp>
      <p:pic>
        <p:nvPicPr>
          <p:cNvPr id="4" name="Picture 3">
            <a:extLst>
              <a:ext uri="{FF2B5EF4-FFF2-40B4-BE49-F238E27FC236}">
                <a16:creationId xmlns:a16="http://schemas.microsoft.com/office/drawing/2014/main" id="{194ED41E-24EB-A03B-8B15-1E663C379645}"/>
              </a:ext>
            </a:extLst>
          </p:cNvPr>
          <p:cNvPicPr>
            <a:picLocks noChangeAspect="1"/>
          </p:cNvPicPr>
          <p:nvPr/>
        </p:nvPicPr>
        <p:blipFill>
          <a:blip r:embed="rId2"/>
          <a:stretch>
            <a:fillRect/>
          </a:stretch>
        </p:blipFill>
        <p:spPr>
          <a:xfrm>
            <a:off x="983127" y="3865532"/>
            <a:ext cx="10015538" cy="2446368"/>
          </a:xfrm>
          <a:prstGeom prst="rect">
            <a:avLst/>
          </a:prstGeom>
        </p:spPr>
      </p:pic>
    </p:spTree>
    <p:extLst>
      <p:ext uri="{BB962C8B-B14F-4D97-AF65-F5344CB8AC3E}">
        <p14:creationId xmlns:p14="http://schemas.microsoft.com/office/powerpoint/2010/main" val="2141891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1593058" y="1593056"/>
            <a:ext cx="6858002" cy="3671889"/>
          </a:xfrm>
          <a:solidFill>
            <a:srgbClr val="3B3B3B"/>
          </a:solidFill>
        </p:spPr>
        <p:txBody>
          <a:bodyPr vert="vert270" anchor="t" anchorCtr="0">
            <a:normAutofit/>
          </a:bodyPr>
          <a:lstStyle/>
          <a:p>
            <a:br>
              <a:rPr lang="en-US" sz="5400" dirty="0"/>
            </a:br>
            <a:br>
              <a:rPr lang="en-US" sz="5400" dirty="0"/>
            </a:br>
            <a:br>
              <a:rPr lang="en-US" sz="5400" dirty="0"/>
            </a:br>
            <a:r>
              <a:rPr lang="en-US" sz="5400" dirty="0">
                <a:solidFill>
                  <a:srgbClr val="FF6600"/>
                </a:solidFill>
              </a:rPr>
              <a:t> Distribution of Cabs</a:t>
            </a:r>
            <a:endParaRPr lang="en-US" sz="5400"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Content Placeholder 2">
            <a:extLst>
              <a:ext uri="{FF2B5EF4-FFF2-40B4-BE49-F238E27FC236}">
                <a16:creationId xmlns:a16="http://schemas.microsoft.com/office/drawing/2014/main" id="{4168BAEA-C7A1-64C9-5259-E440C7BB918D}"/>
              </a:ext>
            </a:extLst>
          </p:cNvPr>
          <p:cNvSpPr txBox="1">
            <a:spLocks/>
          </p:cNvSpPr>
          <p:nvPr/>
        </p:nvSpPr>
        <p:spPr>
          <a:xfrm>
            <a:off x="3715882" y="987972"/>
            <a:ext cx="7637918" cy="52236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About 75% of cabs come from the yellow cab company, and 25% from the pink cab company. Thus, It seems that consumers like the "Yellow Cab" over the "Pink Cab" more. </a:t>
            </a:r>
          </a:p>
        </p:txBody>
      </p:sp>
      <p:pic>
        <p:nvPicPr>
          <p:cNvPr id="6" name="Picture 5">
            <a:extLst>
              <a:ext uri="{FF2B5EF4-FFF2-40B4-BE49-F238E27FC236}">
                <a16:creationId xmlns:a16="http://schemas.microsoft.com/office/drawing/2014/main" id="{CBC3F32B-2EAC-3C6C-94F5-4AA0207E6DF6}"/>
              </a:ext>
            </a:extLst>
          </p:cNvPr>
          <p:cNvPicPr>
            <a:picLocks noChangeAspect="1"/>
          </p:cNvPicPr>
          <p:nvPr/>
        </p:nvPicPr>
        <p:blipFill>
          <a:blip r:embed="rId3"/>
          <a:stretch>
            <a:fillRect/>
          </a:stretch>
        </p:blipFill>
        <p:spPr>
          <a:xfrm>
            <a:off x="3671887" y="3021725"/>
            <a:ext cx="8458206" cy="3718528"/>
          </a:xfrm>
          <a:prstGeom prst="rect">
            <a:avLst/>
          </a:prstGeom>
        </p:spPr>
      </p:pic>
    </p:spTree>
    <p:extLst>
      <p:ext uri="{BB962C8B-B14F-4D97-AF65-F5344CB8AC3E}">
        <p14:creationId xmlns:p14="http://schemas.microsoft.com/office/powerpoint/2010/main" val="8489331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docProps/app.xml><?xml version="1.0" encoding="utf-8"?>
<Properties xmlns="http://schemas.openxmlformats.org/officeDocument/2006/extended-properties" xmlns:vt="http://schemas.openxmlformats.org/officeDocument/2006/docPropsVTypes">
  <Template>Office Theme</Template>
  <TotalTime>636</TotalTime>
  <Words>766</Words>
  <Application>Microsoft Macintosh PowerPoint</Application>
  <PresentationFormat>Widescreen</PresentationFormat>
  <Paragraphs>139</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   Agenda</vt:lpstr>
      <vt:lpstr>    Executive Summary</vt:lpstr>
      <vt:lpstr>     Problem Statement</vt:lpstr>
      <vt:lpstr>     Approach</vt:lpstr>
      <vt:lpstr>Master Dataset:</vt:lpstr>
      <vt:lpstr>     Exploratory Data Analysis</vt:lpstr>
      <vt:lpstr>Correlation:</vt:lpstr>
      <vt:lpstr>    Distribution of Cabs</vt:lpstr>
      <vt:lpstr> KM Travelled Distribution</vt:lpstr>
      <vt:lpstr>    Users per population</vt:lpstr>
      <vt:lpstr>  Pink and Yellow cab Users Distribution</vt:lpstr>
      <vt:lpstr>  Which company has maximum cab users at a particular time period?</vt:lpstr>
      <vt:lpstr>   Monthly Travel Distribution</vt:lpstr>
      <vt:lpstr>   Yearly Travel Distribution</vt:lpstr>
      <vt:lpstr>   Does margin proportionally increase with increase by travelled distance?</vt:lpstr>
      <vt:lpstr>   Margin based on KM Travelled for Pink Cab</vt:lpstr>
      <vt:lpstr>   Margin based on KM Travelled for Yellow Cab</vt:lpstr>
      <vt:lpstr>    Price Charged based on KM Travelled </vt:lpstr>
      <vt:lpstr>    Price Charged based on KM Travelled </vt:lpstr>
      <vt:lpstr>   Profit Margin per Year</vt:lpstr>
      <vt:lpstr>   Profit Margin per Year</vt:lpstr>
      <vt:lpstr>   Price Charged</vt:lpstr>
      <vt:lpstr>   Trip Cost </vt:lpstr>
      <vt:lpstr>   Average Profit</vt:lpstr>
      <vt:lpstr> EDA Summary</vt:lpstr>
      <vt:lpstr>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Negar Tajziyehchi</dc:creator>
  <cp:lastModifiedBy>Negar Tajziyehchi</cp:lastModifiedBy>
  <cp:revision>3</cp:revision>
  <dcterms:created xsi:type="dcterms:W3CDTF">2022-10-22T00:35:18Z</dcterms:created>
  <dcterms:modified xsi:type="dcterms:W3CDTF">2022-10-22T11:12:58Z</dcterms:modified>
</cp:coreProperties>
</file>